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23"/>
  </p:notesMasterIdLst>
  <p:handoutMasterIdLst>
    <p:handoutMasterId r:id="rId24"/>
  </p:handoutMasterIdLst>
  <p:sldIdLst>
    <p:sldId id="256" r:id="rId3"/>
    <p:sldId id="1116" r:id="rId4"/>
    <p:sldId id="1870" r:id="rId5"/>
    <p:sldId id="1139" r:id="rId6"/>
    <p:sldId id="1875" r:id="rId7"/>
    <p:sldId id="1879" r:id="rId8"/>
    <p:sldId id="1232" r:id="rId9"/>
    <p:sldId id="1235" r:id="rId10"/>
    <p:sldId id="1230" r:id="rId11"/>
    <p:sldId id="1878" r:id="rId12"/>
    <p:sldId id="1142" r:id="rId13"/>
    <p:sldId id="1219" r:id="rId14"/>
    <p:sldId id="1117" r:id="rId15"/>
    <p:sldId id="1244" r:id="rId16"/>
    <p:sldId id="1204" r:id="rId17"/>
    <p:sldId id="265" r:id="rId18"/>
    <p:sldId id="1882" r:id="rId19"/>
    <p:sldId id="1880" r:id="rId20"/>
    <p:sldId id="1881" r:id="rId21"/>
    <p:sldId id="1877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05" autoAdjust="0"/>
    <p:restoredTop sz="96327"/>
  </p:normalViewPr>
  <p:slideViewPr>
    <p:cSldViewPr snapToGrid="0">
      <p:cViewPr varScale="1">
        <p:scale>
          <a:sx n="240" d="100"/>
          <a:sy n="240" d="100"/>
        </p:scale>
        <p:origin x="208" y="13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2A1E0D5-5B36-C3CC-25C8-1DEB56D21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6F865E-E224-81CF-4923-9DAC01133A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52A36-B70E-4727-BE61-C6E5EE05EB5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A8368B-9EC1-2751-D3DD-69E14446AF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F7AE8C-6190-98D8-C6B4-0381BC375F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5A33-8F7F-4743-9C6C-7ACDC30197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2896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1AFA8-42B6-6C42-8C42-8094E46EA081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F98D5-C622-094F-BE2A-82EC2E7954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114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演讲题目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36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嘉宾姓名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32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嘉宾单位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嘉宾职务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Organization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字体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：方正兰亭黑简体</a:t>
            </a:r>
            <a:r>
              <a:rPr kumimoji="1" lang="en-US" altLang="zh-CN" dirty="0"/>
              <a:t>(</a:t>
            </a:r>
            <a:r>
              <a:rPr kumimoji="1" lang="zh-CN" altLang="en-US" dirty="0"/>
              <a:t>加粗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" altLang="zh-CN" dirty="0"/>
              <a:t>Founder </a:t>
            </a:r>
            <a:r>
              <a:rPr kumimoji="1" lang="en" altLang="zh-CN" dirty="0" err="1"/>
              <a:t>Lanting</a:t>
            </a:r>
            <a:r>
              <a:rPr kumimoji="1" lang="en" altLang="zh-CN" dirty="0"/>
              <a:t> black</a:t>
            </a:r>
            <a:r>
              <a:rPr kumimoji="1" lang="en-US" altLang="zh-CN" dirty="0"/>
              <a:t>(bold)</a:t>
            </a:r>
          </a:p>
          <a:p>
            <a:r>
              <a:rPr kumimoji="1" lang="zh-CN" altLang="en-US" dirty="0"/>
              <a:t>字号</a:t>
            </a:r>
            <a:r>
              <a:rPr kumimoji="1" lang="en-US" altLang="zh-CN" dirty="0"/>
              <a:t>/font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22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482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7809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28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999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98D5-C622-094F-BE2A-82EC2E79546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66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1A4F26-969F-E089-FC9E-4225971A4B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8" name="图片 7" descr="logo">
            <a:extLst>
              <a:ext uri="{FF2B5EF4-FFF2-40B4-BE49-F238E27FC236}">
                <a16:creationId xmlns:a16="http://schemas.microsoft.com/office/drawing/2014/main" id="{77A7DCD2-F157-96E4-30D4-595E7C86C5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E9D457-7CD1-C554-8A8A-0273E429A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C7A-19FD-179A-7355-ADAB69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0DD7-959A-3BD1-2AFB-E8D6733F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0471-D89E-DC5E-75EE-34DCEFAA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5EDE-5C49-50C1-78A6-20A1E1FF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7349C-7E6C-0595-1F3E-FCC2228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54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7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75E-D85B-7C6E-A2F3-22DA7BD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F590B-C55C-EB7B-594F-01EA4125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BF2C6-23EE-0E39-2ACC-17FCE42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6A21F-76CA-F9DC-4C33-70C7C08C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48A83-AB4C-4863-6B9D-6178C6CD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711CA-DCF0-0C49-20D0-6416A1DD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8061-1280-FA6C-C1FD-BCAB346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9A03-0338-F59F-EE33-C8CAE788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2CD-F738-8BF4-4897-61A72673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C41F-D702-07DF-021B-45600C59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42CF6-0A82-A9F2-E9F3-2599D10A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9E0F8-953C-A3A0-5F3F-779A6AF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E8E0-AEE9-424D-3631-D5002832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5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566-EC13-A7A5-2F52-C9FBE57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D892D-C614-2B9D-65DD-D21370E8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61C13-2140-E250-84D0-32D956A12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570E-23AA-0B25-E86F-C91F5983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741B6-7CCB-0BA4-8C9F-E08E81A3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61DF7-7655-2150-48D9-F46EF9B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99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7611-13F7-0688-5E1C-1A6AF23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44B4-DFA8-9197-2F29-92152EA0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8C2A-9560-CA6D-B0F9-35A6CF2D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C530C-3A7F-B54A-3C09-16BD176B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36F2-73DD-AD29-DE89-BDAE6F91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CD22-8B66-A131-E8F5-AFBCE56E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C1F2D-95D1-658B-AF9D-2B65A02E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F453-7DD8-6418-19E6-DFC7C9C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B99F2-A24F-867E-2285-EDD46092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EFC8-AF6A-9534-7064-451A491D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18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966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88AD8-12AC-003B-D8BB-BE666052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92DF81-3FBF-9288-B569-91D80BDD6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4" name="图片 3" descr="logo">
            <a:extLst>
              <a:ext uri="{FF2B5EF4-FFF2-40B4-BE49-F238E27FC236}">
                <a16:creationId xmlns:a16="http://schemas.microsoft.com/office/drawing/2014/main" id="{73919754-AC4A-A85B-D6D7-265672785B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35B57F-8B4C-220E-B20C-089691076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FBC199-CB4F-9B5F-AA52-D8218E5733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254" y="1184423"/>
            <a:ext cx="9317255" cy="52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F28DA2-BEF4-E51E-435F-B2E9514B7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8DDBA742-F358-6987-07B7-3FDBC3B7E6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FD0D0C-F796-8F1E-C5EE-28C4A2B5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6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04AA52-719E-3E48-2299-BFB1252459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8" name="图片 7" descr="微信图片_20231019105135">
            <a:extLst>
              <a:ext uri="{FF2B5EF4-FFF2-40B4-BE49-F238E27FC236}">
                <a16:creationId xmlns:a16="http://schemas.microsoft.com/office/drawing/2014/main" id="{DC43C2C7-A97D-7692-64AF-DB712632257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2491" y="495300"/>
            <a:ext cx="952209" cy="81373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92F0BD1-AB9C-B324-0CB6-85C4289CCD3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605955" y="2662200"/>
            <a:ext cx="4979450" cy="7668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8D57E3FA-382F-826E-0AF7-128D9D2FF24F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605955" y="3429000"/>
            <a:ext cx="4979450" cy="867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F28DA2-BEF4-E51E-435F-B2E9514B7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8DDBA742-F358-6987-07B7-3FDBC3B7E6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FD0D0C-F796-8F1E-C5EE-28C4A2B5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E6AA01-7BD4-11CF-0BB2-512C8ECAC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939"/>
          <a:stretch/>
        </p:blipFill>
        <p:spPr>
          <a:xfrm>
            <a:off x="0" y="0"/>
            <a:ext cx="12191365" cy="1170129"/>
          </a:xfrm>
          <a:prstGeom prst="rect">
            <a:avLst/>
          </a:prstGeom>
        </p:spPr>
      </p:pic>
      <p:pic>
        <p:nvPicPr>
          <p:cNvPr id="3" name="图片 2" descr="logo">
            <a:extLst>
              <a:ext uri="{FF2B5EF4-FFF2-40B4-BE49-F238E27FC236}">
                <a16:creationId xmlns:a16="http://schemas.microsoft.com/office/drawing/2014/main" id="{00D46AC0-95F5-08C8-7AB7-59C1548330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8552" y="267464"/>
            <a:ext cx="1917700" cy="789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10403D-6BDC-8D4A-3940-26504C5C3E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5947"/>
          <a:stretch/>
        </p:blipFill>
        <p:spPr>
          <a:xfrm>
            <a:off x="-317634" y="151961"/>
            <a:ext cx="5592278" cy="10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7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48D-A6D8-CA28-089B-93351891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B27E-331E-273B-86AC-C2C0B797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02538-8027-D12F-3D58-90A3C5AC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06440-8058-E9F8-DBBA-723A8EF5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63C8-83B7-9D96-CCF3-D2010C15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05ED-F949-CE7F-F20B-4EE17101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C62-E3D0-9EC5-E4A3-30D0B94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6E3F-C598-FD18-389B-755F52E7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A66C1-C15B-76BB-4F5F-9ED4A6A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E9290-A2C9-4DC0-7CD6-882FC7BAB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405C4-D420-C107-BF92-9BC85612E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C5DD-CC67-1D26-A674-1DE2929D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405C5-3CF2-1265-5613-68970923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F5798-72AE-CCB9-22BB-0524A4FA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A98A-5A02-21A4-06A0-C41023BAA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4AAB1-C30B-A3B2-85CE-202BA9A09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6489-A51C-91FC-0D31-CC98E37D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3E0-80E0-2D97-E3AF-36CBC552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AAAC-5CC5-8C1A-A571-6CDEF579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2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0DFC-38A4-12A4-588C-BA33B031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12EB-B6BD-05D1-5B65-6B31C00C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DABD-1536-F058-41B1-9103A67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4E45-D576-D7BB-C639-569B3BA8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5E5C-DA11-93FC-F381-0D7C20DE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5" r:id="rId4"/>
    <p:sldLayoutId id="2147483659" r:id="rId5"/>
    <p:sldLayoutId id="2147483663" r:id="rId6"/>
    <p:sldLayoutId id="2147483664" r:id="rId7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9742-2923-5160-D00D-765AD3B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55A0-EB88-899D-208F-CC57A0A97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BF98-0F6A-7995-C044-B0A8A92C7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3DA5E-34D4-818C-8CFA-1318258C3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68D3-1A1A-3314-CA66-39150F5F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D9EE9-F5CC-E840-B721-2FE4EA6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2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0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huggingface.c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rLl9XBg7wSs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73CDE2C-E310-D1C0-A926-E4D1390B8037}"/>
              </a:ext>
            </a:extLst>
          </p:cNvPr>
          <p:cNvSpPr txBox="1"/>
          <p:nvPr/>
        </p:nvSpPr>
        <p:spPr>
          <a:xfrm>
            <a:off x="3039397" y="2617667"/>
            <a:ext cx="61132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The Easy, the Hard and the Ugly</a:t>
            </a:r>
            <a:endParaRPr kumimoji="1" lang="en-US" altLang="zh-CN" sz="3600" b="1" dirty="0">
              <a:solidFill>
                <a:schemeClr val="bg1"/>
              </a:solidFill>
              <a:latin typeface="FZLanTingHeiS-R-GB" panose="02000500000000000000" pitchFamily="2" charset="-122"/>
              <a:ea typeface="FZLanTingHeiS-R-GB" panose="02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7A5796-D320-F3EE-E95A-99439440973A}"/>
              </a:ext>
            </a:extLst>
          </p:cNvPr>
          <p:cNvSpPr txBox="1"/>
          <p:nvPr/>
        </p:nvSpPr>
        <p:spPr>
          <a:xfrm>
            <a:off x="3039397" y="4523683"/>
            <a:ext cx="6113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Kenneth Church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9B08CC-98A2-449F-1010-000E52040542}"/>
              </a:ext>
            </a:extLst>
          </p:cNvPr>
          <p:cNvSpPr txBox="1"/>
          <p:nvPr/>
        </p:nvSpPr>
        <p:spPr>
          <a:xfrm>
            <a:off x="3032023" y="5337933"/>
            <a:ext cx="6120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Northeastern University</a:t>
            </a:r>
          </a:p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FZLanTingHeiS-R-GB" panose="02000500000000000000" pitchFamily="2" charset="-122"/>
                <a:ea typeface="FZLanTingHeiS-R-GB" panose="02000500000000000000" pitchFamily="2" charset="-122"/>
              </a:rPr>
              <a:t>San Jose, CA, USA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6581692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Easy: </a:t>
            </a: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Exciting Eco-system</a:t>
            </a:r>
          </a:p>
          <a:p>
            <a:pPr lvl="1">
              <a:buFont typeface="Wingdings" pitchFamily="2" charset="2"/>
              <a:buChar char="ü"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Prompting, Inference, Fine-Tuning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Hard: </a:t>
            </a: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Limited to large companies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Pre-training</a:t>
            </a:r>
          </a:p>
          <a:p>
            <a:r>
              <a:rPr lang="en-US" sz="2400" dirty="0"/>
              <a:t>Ugly: </a:t>
            </a:r>
            <a:r>
              <a:rPr lang="en-US" sz="2200" dirty="0"/>
              <a:t>Responsible AI</a:t>
            </a:r>
          </a:p>
          <a:p>
            <a:pPr lvl="1"/>
            <a:r>
              <a:rPr lang="en-US" sz="2000" dirty="0"/>
              <a:t>Bias, Toxicity</a:t>
            </a:r>
          </a:p>
          <a:p>
            <a:pPr lvl="1"/>
            <a:r>
              <a:rPr lang="en-US" sz="2000" dirty="0"/>
              <a:t>Misinformation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b="1" i="1" dirty="0">
                <a:solidFill>
                  <a:srgbClr val="FF0000"/>
                </a:solidFill>
              </a:rPr>
              <a:t>Hallucinations</a:t>
            </a:r>
          </a:p>
          <a:p>
            <a:pPr lvl="1"/>
            <a:r>
              <a:rPr lang="en-US" sz="2000" dirty="0"/>
              <a:t>Plagiarism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4222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409AC51-B09C-73E0-5842-600F109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Hallucinates on CBS ``60 Minutes’’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https://www.youtube.com/watch?v=1wzPr4cUoMQ&amp;t=463s</a:t>
            </a:r>
            <a:r>
              <a:rPr lang="en-US" sz="3200" dirty="0"/>
              <a:t> 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53" y="1647657"/>
            <a:ext cx="8741160" cy="462007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5458609" y="4520808"/>
            <a:ext cx="1472883" cy="415094"/>
          </a:xfrm>
          <a:prstGeom prst="wedgeRoundRectCallout">
            <a:avLst>
              <a:gd name="adj1" fmla="val -26102"/>
              <a:gd name="adj2" fmla="val -293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6405282" y="1939481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777B53-E312-3F24-0423-05CE50C2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96" y="1647657"/>
            <a:ext cx="1647657" cy="1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43AD2D-D494-A85F-A1DA-F17353DD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Success/Catastrophe:</a:t>
            </a:r>
            <a:br>
              <a:rPr lang="en-US" dirty="0"/>
            </a:br>
            <a:r>
              <a:rPr lang="en-US" sz="3600" dirty="0"/>
              <a:t>Success </a:t>
            </a:r>
            <a:r>
              <a:rPr lang="en-US" sz="3600" dirty="0">
                <a:sym typeface="Wingdings" pitchFamily="2" charset="2"/>
              </a:rPr>
              <a:t> Responsibility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C951038-107B-80D5-BCED-F2AFCA5DD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new</a:t>
            </a:r>
          </a:p>
          <a:p>
            <a:pPr lvl="1"/>
            <a:r>
              <a:rPr lang="en-US" dirty="0"/>
              <a:t>The world is taking notice of AI</a:t>
            </a:r>
          </a:p>
          <a:p>
            <a:pPr lvl="1"/>
            <a:r>
              <a:rPr lang="en-US" dirty="0"/>
              <a:t>Fluency is much improved</a:t>
            </a:r>
          </a:p>
          <a:p>
            <a:r>
              <a:rPr lang="en-US" dirty="0"/>
              <a:t>What’s not new</a:t>
            </a:r>
          </a:p>
          <a:p>
            <a:pPr lvl="1"/>
            <a:r>
              <a:rPr lang="en-US" dirty="0"/>
              <a:t>Chatbots (and much of the tech)</a:t>
            </a:r>
          </a:p>
          <a:p>
            <a:pPr lvl="1"/>
            <a:r>
              <a:rPr lang="en-US" dirty="0"/>
              <a:t>SOTA-Chasing</a:t>
            </a:r>
          </a:p>
          <a:p>
            <a:pPr lvl="1"/>
            <a:r>
              <a:rPr lang="en-US" dirty="0"/>
              <a:t>Trustworthiness is still open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3BE41-AE2D-5065-7E0D-4453B791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DB3C9-0CB5-A01C-50F1-2EDB2507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20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4315747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from America</a:t>
            </a:r>
          </a:p>
          <a:p>
            <a:pPr lvl="1"/>
            <a:r>
              <a:rPr lang="en-US" dirty="0"/>
              <a:t>Asia: Optimism</a:t>
            </a:r>
          </a:p>
          <a:p>
            <a:pPr lvl="1"/>
            <a:r>
              <a:rPr lang="en-US" dirty="0"/>
              <a:t>Europe: Caution</a:t>
            </a:r>
          </a:p>
          <a:p>
            <a:pPr lvl="2"/>
            <a:r>
              <a:rPr lang="en-US" dirty="0"/>
              <a:t>Americans move fast</a:t>
            </a:r>
          </a:p>
          <a:p>
            <a:pPr lvl="3"/>
            <a:r>
              <a:rPr lang="en-US" dirty="0"/>
              <a:t>and break things</a:t>
            </a:r>
          </a:p>
          <a:p>
            <a:pPr lvl="2"/>
            <a:r>
              <a:rPr lang="en-US" dirty="0"/>
              <a:t>Technology </a:t>
            </a:r>
            <a:r>
              <a:rPr lang="en-US" dirty="0">
                <a:sym typeface="Wingdings" pitchFamily="2" charset="2"/>
              </a:rPr>
              <a:t> Change</a:t>
            </a:r>
          </a:p>
          <a:p>
            <a:pPr lvl="3"/>
            <a:r>
              <a:rPr lang="en-US" dirty="0">
                <a:sym typeface="Wingdings" pitchFamily="2" charset="2"/>
              </a:rPr>
              <a:t>(for better and for worse)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1026" name="Picture 2" descr="Tips to be happy, Franklin, Benjamin franklin">
            <a:extLst>
              <a:ext uri="{FF2B5EF4-FFF2-40B4-BE49-F238E27FC236}">
                <a16:creationId xmlns:a16="http://schemas.microsoft.com/office/drawing/2014/main" id="{F8EE617E-C187-316D-0EF1-0E77D31AC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7" y="4041953"/>
            <a:ext cx="2233774" cy="265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njamin Franklin On Money: $100 - One Hundred Dollar Bill">
            <a:extLst>
              <a:ext uri="{FF2B5EF4-FFF2-40B4-BE49-F238E27FC236}">
                <a16:creationId xmlns:a16="http://schemas.microsoft.com/office/drawing/2014/main" id="{5C19944E-4FED-E253-6424-0932B378B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41" y="5009689"/>
            <a:ext cx="4093308" cy="17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46508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CA38-7E24-0FBA-F18D-350E95F5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6C06-4FB1-A49F-A2F8-30240CCF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589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Strengths (fluency) and weaknesses (trustworthiness)</a:t>
            </a:r>
          </a:p>
          <a:p>
            <a:pPr lvl="1"/>
            <a:r>
              <a:rPr lang="en-US" dirty="0"/>
              <a:t>may be a consequence of choices we made in 1990s</a:t>
            </a:r>
          </a:p>
          <a:p>
            <a:r>
              <a:rPr lang="en-US" dirty="0"/>
              <a:t>We started EMNLP in 1990s for pragmatic reasons</a:t>
            </a:r>
          </a:p>
          <a:p>
            <a:pPr lvl="1"/>
            <a:r>
              <a:rPr lang="en-US" dirty="0"/>
              <a:t>Field had been attempting to do too much</a:t>
            </a:r>
          </a:p>
          <a:p>
            <a:pPr lvl="2"/>
            <a:r>
              <a:rPr lang="en-US" dirty="0"/>
              <a:t>and was accomplishing too little</a:t>
            </a:r>
          </a:p>
          <a:p>
            <a:pPr lvl="2"/>
            <a:r>
              <a:rPr lang="en-US" dirty="0"/>
              <a:t>(during a funding winter)</a:t>
            </a:r>
          </a:p>
          <a:p>
            <a:r>
              <a:rPr lang="en-US" dirty="0"/>
              <a:t>We chose to stop working on hard problems </a:t>
            </a:r>
          </a:p>
          <a:p>
            <a:pPr lvl="1"/>
            <a:r>
              <a:rPr lang="en-US" dirty="0"/>
              <a:t>(trustworthiness)</a:t>
            </a:r>
          </a:p>
          <a:p>
            <a:pPr lvl="1"/>
            <a:r>
              <a:rPr lang="en-US" dirty="0"/>
              <a:t>in order to make relatively quick progress on fluency</a:t>
            </a:r>
          </a:p>
          <a:p>
            <a:pPr lvl="1"/>
            <a:r>
              <a:rPr lang="en-US" dirty="0"/>
              <a:t>by reviving empirical methods from the 1950s </a:t>
            </a:r>
          </a:p>
          <a:p>
            <a:pPr lvl="2"/>
            <a:r>
              <a:rPr lang="en-US" dirty="0"/>
              <a:t>(Shannon, Skinner, Firth)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71F6-7417-924C-CD24-481D68AB081A}"/>
              </a:ext>
            </a:extLst>
          </p:cNvPr>
          <p:cNvSpPr txBox="1">
            <a:spLocks/>
          </p:cNvSpPr>
          <p:nvPr/>
        </p:nvSpPr>
        <p:spPr>
          <a:xfrm>
            <a:off x="8848325" y="1825625"/>
            <a:ext cx="30772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Deep Nets are</a:t>
            </a:r>
          </a:p>
          <a:p>
            <a:pPr lvl="1"/>
            <a:r>
              <a:rPr lang="en-US" sz="2000" dirty="0"/>
              <a:t>more fluent</a:t>
            </a:r>
          </a:p>
          <a:p>
            <a:pPr lvl="1"/>
            <a:r>
              <a:rPr lang="en-US" sz="2000" dirty="0"/>
              <a:t>than trustworthy</a:t>
            </a:r>
          </a:p>
          <a:p>
            <a:r>
              <a:rPr lang="en-US" sz="2400" dirty="0"/>
              <a:t>Pendulum Swung Too Far (2011)</a:t>
            </a:r>
          </a:p>
          <a:p>
            <a:pPr lvl="1"/>
            <a:r>
              <a:rPr lang="en-US" sz="2000" dirty="0"/>
              <a:t>Empiricism (1950s)</a:t>
            </a:r>
          </a:p>
          <a:p>
            <a:pPr lvl="1"/>
            <a:r>
              <a:rPr lang="en-US" sz="2000" dirty="0"/>
              <a:t>Rationalism (1970s)</a:t>
            </a:r>
          </a:p>
          <a:p>
            <a:pPr lvl="1"/>
            <a:r>
              <a:rPr lang="en-US" sz="2000" dirty="0"/>
              <a:t>Empiricism (1990s)</a:t>
            </a:r>
          </a:p>
          <a:p>
            <a:pPr lvl="1"/>
            <a:r>
              <a:rPr lang="en-US" sz="2000" dirty="0"/>
              <a:t>Deep Nets (2010s)</a:t>
            </a:r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0F83EB0-6F0B-2699-B5AC-C8B6CA4434DF}"/>
              </a:ext>
            </a:extLst>
          </p:cNvPr>
          <p:cNvSpPr/>
          <p:nvPr/>
        </p:nvSpPr>
        <p:spPr>
          <a:xfrm>
            <a:off x="11137599" y="5181768"/>
            <a:ext cx="892341" cy="445626"/>
          </a:xfrm>
          <a:prstGeom prst="wedgeRoundRectCallout">
            <a:avLst>
              <a:gd name="adj1" fmla="val 3422"/>
              <a:gd name="adj2" fmla="val -23477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3C269CA0-64B0-6A98-DEC4-FB84F47B6CD2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76652"/>
              <a:gd name="adj2" fmla="val -4924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BA005D0F-A6A7-04C9-D6F7-DE26FC4D282E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80522"/>
              <a:gd name="adj2" fmla="val -9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FA11AE8D-80F0-01B4-8AB2-2688438CB3AF}"/>
              </a:ext>
            </a:extLst>
          </p:cNvPr>
          <p:cNvSpPr/>
          <p:nvPr/>
        </p:nvSpPr>
        <p:spPr>
          <a:xfrm>
            <a:off x="7888106" y="4583457"/>
            <a:ext cx="1131971" cy="445626"/>
          </a:xfrm>
          <a:prstGeom prst="wedgeRoundRectCallout">
            <a:avLst>
              <a:gd name="adj1" fmla="val 81489"/>
              <a:gd name="adj2" fmla="val -2040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792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963870-0AF9-31A9-F135-CE7B31E3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Constructive Suggestions for Hallucinations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19D6E-5B5A-71AD-20D3-D15DB3EB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8D3F58-0C7A-7632-53F5-534FE70F7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550023"/>
            <a:ext cx="5157787" cy="263963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Road: </a:t>
            </a:r>
          </a:p>
          <a:p>
            <a:pPr lvl="1"/>
            <a:r>
              <a:rPr lang="en-US" dirty="0"/>
              <a:t>Give up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Middle Road</a:t>
            </a:r>
          </a:p>
          <a:p>
            <a:pPr lvl="1"/>
            <a:r>
              <a:rPr lang="en-US" dirty="0"/>
              <a:t>Fact-checking with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 Road</a:t>
            </a:r>
          </a:p>
          <a:p>
            <a:pPr lvl="1"/>
            <a:r>
              <a:rPr lang="en-US" dirty="0"/>
              <a:t>Revive Rationalism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EB7012-1302-4F61-C5A6-07C5A3C3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Query: </a:t>
            </a:r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Lesley Stahl works for which company</a:t>
            </a:r>
            <a:endParaRPr lang="en-US" i="1" dirty="0"/>
          </a:p>
        </p:txBody>
      </p:sp>
      <p:pic>
        <p:nvPicPr>
          <p:cNvPr id="12" name="Content Placeholder 1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ED138E74-D563-3A94-CC29-C4F5311769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793631"/>
            <a:ext cx="5183188" cy="3107475"/>
          </a:xfr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ED5DF9-2041-8BA0-F9E0-BE614F30D6BC}"/>
              </a:ext>
            </a:extLst>
          </p:cNvPr>
          <p:cNvSpPr/>
          <p:nvPr/>
        </p:nvSpPr>
        <p:spPr>
          <a:xfrm>
            <a:off x="6019801" y="3879791"/>
            <a:ext cx="660242" cy="415094"/>
          </a:xfrm>
          <a:prstGeom prst="wedgeRoundRectCallout">
            <a:avLst>
              <a:gd name="adj1" fmla="val 108690"/>
              <a:gd name="adj2" fmla="val -158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CBS</a:t>
            </a:r>
          </a:p>
        </p:txBody>
      </p:sp>
      <p:pic>
        <p:nvPicPr>
          <p:cNvPr id="15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0B18A-BF25-87A9-84D4-DBBDB5C7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79" y="1289033"/>
            <a:ext cx="4120096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i="1" dirty="0"/>
              <a:t>Obama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Osama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5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i="1" dirty="0"/>
              <a:t>Obama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i="1" dirty="0">
                <a:sym typeface="Wingdings" pitchFamily="2" charset="2"/>
              </a:rPr>
              <a:t>Snow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2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i="1" dirty="0"/>
              <a:t>Obama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i="1" dirty="0">
                <a:sym typeface="Wingdings" pitchFamily="2" charset="2"/>
              </a:rPr>
              <a:t>Snow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sym typeface="Wingdings" pitchFamily="2" charset="2"/>
              </a:rPr>
              <a:t>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15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Obama </a:t>
            </a:r>
            <a:r>
              <a:rPr lang="en-US" dirty="0">
                <a:sym typeface="Wingdings" pitchFamily="2" charset="2"/>
              </a:rPr>
              <a:t> 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Snow  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758A11-7EDE-BCA5-7208-04223D28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21" y="0"/>
            <a:ext cx="5784579" cy="44850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6581692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dirty="0"/>
              <a:t>Easy: </a:t>
            </a:r>
            <a:r>
              <a:rPr lang="en-US" sz="2200" dirty="0"/>
              <a:t>Exciting Eco-system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b="1" i="1" dirty="0">
                <a:solidFill>
                  <a:srgbClr val="FF0000"/>
                </a:solidFill>
              </a:rPr>
              <a:t>Prompting</a:t>
            </a:r>
            <a:r>
              <a:rPr lang="en-US" sz="2200" dirty="0"/>
              <a:t>, Inference, Fine-Tuning</a:t>
            </a:r>
          </a:p>
          <a:p>
            <a:r>
              <a:rPr lang="en-US" sz="2400" dirty="0"/>
              <a:t>Hard: </a:t>
            </a:r>
            <a:r>
              <a:rPr lang="en-US" sz="2200" dirty="0"/>
              <a:t>Limited to large companies</a:t>
            </a:r>
          </a:p>
          <a:p>
            <a:pPr lvl="1"/>
            <a:r>
              <a:rPr lang="en-US" sz="2000" dirty="0"/>
              <a:t>Pre-training</a:t>
            </a:r>
          </a:p>
          <a:p>
            <a:r>
              <a:rPr lang="en-US" sz="2400" dirty="0"/>
              <a:t>Ugly: </a:t>
            </a:r>
            <a:r>
              <a:rPr lang="en-US" sz="2200" dirty="0"/>
              <a:t>Responsible AI</a:t>
            </a:r>
          </a:p>
          <a:p>
            <a:pPr lvl="1"/>
            <a:r>
              <a:rPr lang="en-US" sz="2000" dirty="0"/>
              <a:t>Bias, Toxicity</a:t>
            </a:r>
          </a:p>
          <a:p>
            <a:pPr lvl="1"/>
            <a:r>
              <a:rPr lang="en-US" sz="2000" dirty="0"/>
              <a:t>Misinformation</a:t>
            </a:r>
          </a:p>
          <a:p>
            <a:pPr lvl="1"/>
            <a:r>
              <a:rPr lang="en-US" sz="2000" dirty="0"/>
              <a:t>Hallucinations</a:t>
            </a:r>
          </a:p>
          <a:p>
            <a:pPr lvl="1"/>
            <a:r>
              <a:rPr lang="en-US" sz="2000" dirty="0"/>
              <a:t>Plagiarism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932" y="1196788"/>
            <a:ext cx="6468932" cy="5121716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5" y="1196788"/>
            <a:ext cx="6142759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800" dirty="0"/>
              <a:t>Easy: </a:t>
            </a:r>
            <a:r>
              <a:rPr lang="en-US" sz="2400" dirty="0"/>
              <a:t>Exciting Eco-system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Prompting, Inference, Fine-Tuning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/>
              <a:t>Hard: </a:t>
            </a:r>
            <a:r>
              <a:rPr lang="en-US" sz="2400" dirty="0"/>
              <a:t>Limited to large companies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Pre-training</a:t>
            </a:r>
          </a:p>
          <a:p>
            <a:pPr>
              <a:buFont typeface="Wingdings" pitchFamily="2" charset="2"/>
              <a:buChar char="ü"/>
            </a:pPr>
            <a:r>
              <a:rPr lang="en-US" sz="2800" dirty="0"/>
              <a:t>Ugly: </a:t>
            </a:r>
            <a:r>
              <a:rPr lang="en-US" sz="2400" dirty="0"/>
              <a:t>Responsible AI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Bias, Toxicity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Misinformation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Hallucinations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/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38609979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DF7A1-908F-00E0-38DF-83927BB651C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298575"/>
            <a:ext cx="11791950" cy="5505450"/>
          </a:xfrm>
        </p:spPr>
        <p:txBody>
          <a:bodyPr/>
          <a:lstStyle/>
          <a:p>
            <a:r>
              <a:rPr lang="en-US" sz="2800" dirty="0"/>
              <a:t>Prompt Engineering:</a:t>
            </a:r>
          </a:p>
          <a:p>
            <a:pPr lvl="1"/>
            <a:r>
              <a:rPr lang="en-US" sz="2600" dirty="0"/>
              <a:t>Super-Popular (100+ million users)</a:t>
            </a:r>
          </a:p>
          <a:p>
            <a:pPr lvl="2"/>
            <a:r>
              <a:rPr lang="en-US" sz="2400" dirty="0"/>
              <a:t>Most successful (rapid) adoption of any web app ever</a:t>
            </a:r>
          </a:p>
          <a:p>
            <a:pPr lvl="1"/>
            <a:r>
              <a:rPr lang="en-US" sz="2600" dirty="0"/>
              <a:t>Super-Easy</a:t>
            </a:r>
          </a:p>
          <a:p>
            <a:pPr lvl="2"/>
            <a:r>
              <a:rPr lang="en-US" sz="2400" dirty="0"/>
              <a:t>Easier than Fine-Tuning (and Inference)</a:t>
            </a:r>
          </a:p>
          <a:p>
            <a:pPr lvl="1"/>
            <a:r>
              <a:rPr lang="en-US" sz="2600" dirty="0"/>
              <a:t>Use Cases</a:t>
            </a:r>
          </a:p>
          <a:p>
            <a:pPr lvl="2"/>
            <a:r>
              <a:rPr lang="en-US" sz="2400" dirty="0"/>
              <a:t>“Helping” with homework: </a:t>
            </a:r>
          </a:p>
          <a:p>
            <a:pPr lvl="3"/>
            <a:r>
              <a:rPr lang="en-US" sz="2200" dirty="0"/>
              <a:t>Cheating (?)</a:t>
            </a:r>
          </a:p>
          <a:p>
            <a:pPr lvl="2"/>
            <a:r>
              <a:rPr lang="en-US" sz="2400" dirty="0"/>
              <a:t>Documentation: </a:t>
            </a:r>
          </a:p>
          <a:p>
            <a:pPr lvl="3"/>
            <a:r>
              <a:rPr lang="en-US" sz="2200" dirty="0"/>
              <a:t>Alternative to stack overflow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4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D90C8-D417-8EB6-E8EE-8F844BC3D31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114425"/>
            <a:ext cx="10433050" cy="5062538"/>
          </a:xfrm>
        </p:spPr>
        <p:txBody>
          <a:bodyPr>
            <a:normAutofit fontScale="77500" lnSpcReduction="20000"/>
          </a:bodyPr>
          <a:lstStyle/>
          <a:p>
            <a:r>
              <a:rPr lang="en-US" sz="4800" dirty="0"/>
              <a:t>“Helping” with homework: Cheating (?)</a:t>
            </a:r>
            <a:endParaRPr lang="en-US" sz="2800" b="1" i="1" dirty="0"/>
          </a:p>
          <a:p>
            <a:pPr lvl="1"/>
            <a:r>
              <a:rPr lang="en-US" sz="2600" b="1" i="1" dirty="0"/>
              <a:t>Collaborate</a:t>
            </a:r>
            <a:r>
              <a:rPr lang="en-US" sz="2600" dirty="0"/>
              <a:t> with students on essays</a:t>
            </a:r>
          </a:p>
          <a:p>
            <a:pPr lvl="2"/>
            <a:r>
              <a:rPr lang="en-US" sz="2400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You have no idea how much we’re using </a:t>
            </a:r>
            <a:r>
              <a:rPr lang="en-US" sz="2400" b="0" i="1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endParaRPr lang="en-US" sz="2400" b="0" i="1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Cheating?</a:t>
            </a:r>
          </a:p>
          <a:p>
            <a:pPr lvl="1"/>
            <a:r>
              <a:rPr lang="en-US" sz="26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better for some tasks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Good: thesis statements, outlines</a:t>
            </a:r>
          </a:p>
          <a:p>
            <a:pPr lvl="2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Bad: capture student’s voice</a:t>
            </a:r>
          </a:p>
          <a:p>
            <a:pPr lvl="2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Worse: quotes</a:t>
            </a:r>
          </a:p>
          <a:p>
            <a:pPr lvl="1"/>
            <a:r>
              <a:rPr lang="en-US" sz="26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Learning opportunity:</a:t>
            </a:r>
          </a:p>
          <a:p>
            <a:pPr lvl="2"/>
            <a:r>
              <a:rPr 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How to decompose writing to subtasks</a:t>
            </a:r>
          </a:p>
          <a:p>
            <a:pPr lvl="2"/>
            <a:r>
              <a:rPr lang="en-US" sz="2400" dirty="0">
                <a:solidFill>
                  <a:srgbClr val="333333"/>
                </a:solidFill>
                <a:latin typeface="Noto Sans" panose="020B0502040504020204" pitchFamily="34" charset="0"/>
              </a:rPr>
              <a:t>Collaboration is great, </a:t>
            </a:r>
          </a:p>
          <a:p>
            <a:pPr lvl="3"/>
            <a:r>
              <a:rPr lang="en-US" sz="2200" dirty="0">
                <a:solidFill>
                  <a:srgbClr val="333333"/>
                </a:solidFill>
                <a:latin typeface="Noto Sans" panose="020B0502040504020204" pitchFamily="34" charset="0"/>
              </a:rPr>
              <a:t>but student is responsible for end-product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EF113A4-9D48-F406-C49F-8DE914FF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60774" y="4419354"/>
            <a:ext cx="2279433" cy="227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A15E89-D023-5C18-DCF8-336534315D4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179638"/>
            <a:ext cx="5181600" cy="3643312"/>
          </a:xfrm>
        </p:spPr>
      </p:pic>
      <p:pic>
        <p:nvPicPr>
          <p:cNvPr id="7" name="Content Placeholder 6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4963BA09-EF70-890B-1C90-B90711B2838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010400" y="2092325"/>
            <a:ext cx="5181600" cy="3817938"/>
          </a:xfrm>
        </p:spPr>
      </p:pic>
      <p:pic>
        <p:nvPicPr>
          <p:cNvPr id="5" name="Content Placeholder 6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BDE7E716-59BF-38E3-A47C-DD7D5F242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1" y="1996201"/>
            <a:ext cx="8055517" cy="5936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5A06ED-634C-3C91-A2E6-FD7949874F21}"/>
              </a:ext>
            </a:extLst>
          </p:cNvPr>
          <p:cNvSpPr txBox="1"/>
          <p:nvPr/>
        </p:nvSpPr>
        <p:spPr>
          <a:xfrm>
            <a:off x="124178" y="1192246"/>
            <a:ext cx="10318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Replacing Stack Overflow with </a:t>
            </a:r>
            <a:r>
              <a:rPr lang="en-US" sz="4400" dirty="0" err="1"/>
              <a:t>ChatGPT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25022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ABDDFB79-8C36-9772-18BA-36C5BB471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129" y="5962859"/>
            <a:ext cx="812800" cy="812800"/>
          </a:xfrm>
          <a:prstGeom prst="rect">
            <a:avLst/>
          </a:prstGeom>
        </p:spPr>
      </p:pic>
      <p:pic>
        <p:nvPicPr>
          <p:cNvPr id="4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81F021E7-232D-3140-1FEA-8AA315DF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93" y="1196788"/>
            <a:ext cx="7525872" cy="5958538"/>
          </a:xfrm>
          <a:prstGeom prst="rect">
            <a:avLst/>
          </a:prstGeom>
          <a:ln>
            <a:noFill/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CFB807B-8519-FA1D-CB01-D41C3C1E2728}"/>
              </a:ext>
            </a:extLst>
          </p:cNvPr>
          <p:cNvSpPr txBox="1">
            <a:spLocks/>
          </p:cNvSpPr>
          <p:nvPr/>
        </p:nvSpPr>
        <p:spPr>
          <a:xfrm>
            <a:off x="194246" y="1196788"/>
            <a:ext cx="6581692" cy="5578871"/>
          </a:xfr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dirty="0"/>
              <a:t>Easy: </a:t>
            </a:r>
            <a:r>
              <a:rPr lang="en-US" sz="2200" dirty="0"/>
              <a:t>Exciting Eco-system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/>
              <a:t>Prompting, </a:t>
            </a:r>
            <a:r>
              <a:rPr lang="en-US" sz="2200" b="1" i="1" dirty="0">
                <a:solidFill>
                  <a:srgbClr val="FF0000"/>
                </a:solidFill>
              </a:rPr>
              <a:t>Inference</a:t>
            </a:r>
            <a:r>
              <a:rPr lang="en-US" sz="2200" dirty="0"/>
              <a:t>, Fine-Tuning</a:t>
            </a:r>
          </a:p>
          <a:p>
            <a:r>
              <a:rPr lang="en-US" sz="2400" dirty="0"/>
              <a:t>Hard: </a:t>
            </a:r>
            <a:r>
              <a:rPr lang="en-US" sz="2200" dirty="0"/>
              <a:t>Limited to large companies</a:t>
            </a:r>
          </a:p>
          <a:p>
            <a:pPr lvl="1"/>
            <a:r>
              <a:rPr lang="en-US" sz="2000" dirty="0"/>
              <a:t>Pre-training</a:t>
            </a:r>
          </a:p>
          <a:p>
            <a:r>
              <a:rPr lang="en-US" sz="2400" dirty="0"/>
              <a:t>Ugly: </a:t>
            </a:r>
            <a:r>
              <a:rPr lang="en-US" sz="2200" dirty="0"/>
              <a:t>Responsible AI</a:t>
            </a:r>
          </a:p>
          <a:p>
            <a:pPr lvl="1"/>
            <a:r>
              <a:rPr lang="en-US" sz="2000" dirty="0"/>
              <a:t>Bias, Toxicity</a:t>
            </a:r>
          </a:p>
          <a:p>
            <a:pPr lvl="1"/>
            <a:r>
              <a:rPr lang="en-US" sz="2000" dirty="0"/>
              <a:t>Misinformation</a:t>
            </a:r>
          </a:p>
          <a:p>
            <a:pPr lvl="1"/>
            <a:r>
              <a:rPr lang="en-US" sz="2000" dirty="0"/>
              <a:t>Hallucinations</a:t>
            </a:r>
          </a:p>
          <a:p>
            <a:pPr lvl="1"/>
            <a:r>
              <a:rPr lang="en-US" sz="2000" dirty="0"/>
              <a:t>Plagiarism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360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2;p19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C54E89F1-8740-2B1C-458A-10FFFDC228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466" t="19884" r="35596" b="68212"/>
          <a:stretch/>
        </p:blipFill>
        <p:spPr>
          <a:xfrm>
            <a:off x="9015413" y="174967"/>
            <a:ext cx="3028949" cy="233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34F36D-260A-C4E7-F07C-5BB4F037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42" y="449902"/>
            <a:ext cx="4797790" cy="109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22458A-65FB-7B68-D536-0FF556B88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53501" cy="3684588"/>
          </a:xfrm>
        </p:spPr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HuggingFace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https://huggingface.co/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PaddleHub</a:t>
            </a:r>
            <a:r>
              <a:rPr lang="en-US" dirty="0"/>
              <a:t> (Baidu)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Datasets (50k)</a:t>
            </a:r>
          </a:p>
          <a:p>
            <a:pPr lvl="1"/>
            <a:r>
              <a:rPr lang="en-US" dirty="0"/>
              <a:t>Models (300k)</a:t>
            </a:r>
          </a:p>
          <a:p>
            <a:pPr lvl="1"/>
            <a:r>
              <a:rPr lang="en-US" dirty="0"/>
              <a:t>Apps (100k)</a:t>
            </a:r>
          </a:p>
          <a:p>
            <a:pPr lvl="1"/>
            <a:r>
              <a:rPr lang="en-US" dirty="0"/>
              <a:t>Community Engagement</a:t>
            </a:r>
          </a:p>
          <a:p>
            <a:pPr lvl="2"/>
            <a:r>
              <a:rPr lang="en-US" dirty="0"/>
              <a:t>(Social Media)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82F29-02C5-7B36-83DE-A3C7AEA3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E9EDBD-19E9-20D3-5F62-B586B1069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(Benchmarks)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C67B3-51B5-A6FB-C2FF-DFBEA0318D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GLUE (NYU)</a:t>
            </a:r>
          </a:p>
          <a:p>
            <a:pPr lvl="1"/>
            <a:r>
              <a:rPr lang="en-US" dirty="0" err="1"/>
              <a:t>SQuAD</a:t>
            </a:r>
            <a:r>
              <a:rPr lang="en-US" dirty="0"/>
              <a:t> (Stanford)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Splits: </a:t>
            </a:r>
          </a:p>
          <a:p>
            <a:pPr lvl="2"/>
            <a:r>
              <a:rPr lang="en-US" dirty="0"/>
              <a:t>Test, Validation (Dev), Train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Leaderboard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AE5553-2749-D13D-2610-720FA4497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Hubs</a:t>
            </a:r>
          </a:p>
        </p:txBody>
      </p:sp>
      <p:pic>
        <p:nvPicPr>
          <p:cNvPr id="10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4EC38910-3CC9-A5B4-D4BA-4AB42A5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12373"/>
            <a:ext cx="2953333" cy="1467824"/>
          </a:xfrm>
          <a:prstGeom prst="rect">
            <a:avLst/>
          </a:prstGeo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C0E242D4-D9B8-98F9-F835-A01440916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333" y="5706023"/>
            <a:ext cx="3850934" cy="1223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/>
              <p:nvPr/>
            </p:nvSpPr>
            <p:spPr>
              <a:xfrm>
                <a:off x="9621232" y="4123042"/>
                <a:ext cx="2225250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Growing Quickly</a:t>
                </a:r>
              </a:p>
              <a:p>
                <a:pPr algn="ctr"/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</m:t>
                    </m:r>
                  </m:oMath>
                </a14:m>
                <a:r>
                  <a:rPr lang="en-US" sz="2000" dirty="0"/>
                  <a:t>x/year)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618AEFAA-2FB3-2E80-6C9F-6CB03D7D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2" y="4123042"/>
                <a:ext cx="2225250" cy="82391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7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C178-3962-F473-75BC-8534C36D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of time: </a:t>
            </a:r>
            <a:br>
              <a:rPr lang="en-US" dirty="0"/>
            </a:br>
            <a:r>
              <a:rPr lang="en-US" dirty="0"/>
              <a:t>Prompting &amp; Inference are cool (for now)</a:t>
            </a:r>
          </a:p>
        </p:txBody>
      </p:sp>
      <p:pic>
        <p:nvPicPr>
          <p:cNvPr id="10" name="Mario_brief.mp4">
            <a:hlinkClick r:id="" action="ppaction://media"/>
            <a:extLst>
              <a:ext uri="{FF2B5EF4-FFF2-40B4-BE49-F238E27FC236}">
                <a16:creationId xmlns:a16="http://schemas.microsoft.com/office/drawing/2014/main" id="{9C6452ED-0154-13F0-DD04-8DB6F50B043F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1348"/>
          <a:stretch/>
        </p:blipFill>
        <p:spPr>
          <a:xfrm>
            <a:off x="1017773" y="1601670"/>
            <a:ext cx="7397897" cy="469450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E5C9FD-0B62-1752-E30A-7203F76267A9}"/>
              </a:ext>
            </a:extLst>
          </p:cNvPr>
          <p:cNvSpPr txBox="1"/>
          <p:nvPr/>
        </p:nvSpPr>
        <p:spPr>
          <a:xfrm>
            <a:off x="421749" y="6377906"/>
            <a:ext cx="609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https://youtu.be/rLl9XBg7wSs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0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5576-DFB7-F160-4889-134B8CE5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5895"/>
          </a:xfrm>
        </p:spPr>
        <p:txBody>
          <a:bodyPr/>
          <a:lstStyle/>
          <a:p>
            <a:r>
              <a:rPr lang="en-US" dirty="0"/>
              <a:t>Back Translation of Synonyms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74D34F-FBD3-200D-25A6-09FEBFA4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4" y="1116877"/>
            <a:ext cx="12109251" cy="26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797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QzMGFjY2RhNDdmN2ZiYWVlYTM3ZjBlMTJkNzk0Nj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7667</TotalTime>
  <Words>860</Words>
  <Application>Microsoft Macintosh PowerPoint</Application>
  <PresentationFormat>Widescreen</PresentationFormat>
  <Paragraphs>194</Paragraphs>
  <Slides>20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等线</vt:lpstr>
      <vt:lpstr>Arial</vt:lpstr>
      <vt:lpstr>Calibri</vt:lpstr>
      <vt:lpstr>Calibri Light</vt:lpstr>
      <vt:lpstr>Cambria Math</vt:lpstr>
      <vt:lpstr>FZLanTingHeiS-R-GB</vt:lpstr>
      <vt:lpstr>Noto Sans</vt:lpstr>
      <vt:lpstr>Wingdings</vt:lpstr>
      <vt:lpstr>WPS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Test of time:  Prompting &amp; Inference are cool (for now)</vt:lpstr>
      <vt:lpstr>Back Translation of Synonyms</vt:lpstr>
      <vt:lpstr>PowerPoint Presentation</vt:lpstr>
      <vt:lpstr>ChatGPT Hallucinates on CBS ``60 Minutes’’ https://www.youtube.com/watch?v=1wzPr4cUoMQ&amp;t=463s </vt:lpstr>
      <vt:lpstr>Success/Catastrophe: Success  Responsibility</vt:lpstr>
      <vt:lpstr>PowerPoint Presentation</vt:lpstr>
      <vt:lpstr>Personal History</vt:lpstr>
      <vt:lpstr>Constructive Suggestions for Hallucinations</vt:lpstr>
      <vt:lpstr>History of Irresponsible AI Risk (5 years ago) Product gets canceled</vt:lpstr>
      <vt:lpstr>History of Irresponsible AI Risk (5 years ago) Product gets canceled</vt:lpstr>
      <vt:lpstr>History of Irresponsible AI Risk (5 years ago) Product gets canceled</vt:lpstr>
      <vt:lpstr>History of Irresponsible AI Risk (5 years ago) Product gets canceled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Church, Kenneth</cp:lastModifiedBy>
  <cp:revision>210</cp:revision>
  <dcterms:created xsi:type="dcterms:W3CDTF">2019-06-19T02:08:00Z</dcterms:created>
  <dcterms:modified xsi:type="dcterms:W3CDTF">2023-11-04T16:58:49Z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0541A09AE3214531A492C5B35C9DEEBF_11</vt:lpwstr>
  </property>
</Properties>
</file>